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9" r:id="rId10"/>
    <p:sldId id="263" r:id="rId11"/>
    <p:sldId id="271" r:id="rId12"/>
    <p:sldId id="275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9A4"/>
    <a:srgbClr val="FFFFFF"/>
    <a:srgbClr val="F56D6D"/>
    <a:srgbClr val="63A0D7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363" dt="2023-03-08T11:46:08.5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798" autoAdjust="0"/>
  </p:normalViewPr>
  <p:slideViewPr>
    <p:cSldViewPr snapToGrid="0">
      <p:cViewPr varScale="1">
        <p:scale>
          <a:sx n="77" d="100"/>
          <a:sy n="77" d="100"/>
        </p:scale>
        <p:origin x="1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08T11:53:16.703" v="3871" actId="2711"/>
      <pc:docMkLst>
        <pc:docMk/>
      </pc:docMkLst>
      <pc:sldChg chg="modSp mod">
        <pc:chgData name="jaesung" userId="eba24deada9c5843" providerId="LiveId" clId="{2BC64ADA-2E29-4331-AD89-7BC66B9A7B0C}" dt="2023-03-08T11:53:16.703" v="3871" actId="2711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</pc:sldChg>
      <pc:sldChg chg="addSp modSp new mod">
        <pc:chgData name="jaesung" userId="eba24deada9c5843" providerId="LiveId" clId="{2BC64ADA-2E29-4331-AD89-7BC66B9A7B0C}" dt="2023-03-06T12:54:14.671" v="458" actId="20577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6T12:54:14.671" v="458" actId="20577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6T13:20:41.979" v="521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6T13:19:22.635" v="511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mod modNotesTx">
        <pc:chgData name="jaesung" userId="eba24deada9c5843" providerId="LiveId" clId="{2BC64ADA-2E29-4331-AD89-7BC66B9A7B0C}" dt="2023-03-07T13:58:42.285" v="3082" actId="20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07T11:36:29.964" v="1464" actId="2711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06T13:24:22.721" v="610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07T11:36:15.472" v="1462" actId="2711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07T11:36:21.993" v="1463" actId="2711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07T11:36:29.964" v="1464" actId="2711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mod">
          <ac:chgData name="jaesung" userId="eba24deada9c5843" providerId="LiveId" clId="{2BC64ADA-2E29-4331-AD89-7BC66B9A7B0C}" dt="2023-03-07T11:35:22.760" v="1446"/>
          <ac:spMkLst>
            <pc:docMk/>
            <pc:sldMk cId="2138615794" sldId="262"/>
            <ac:spMk id="13" creationId="{D0DE3768-61FC-3B2B-F785-3DC276B9B38E}"/>
          </ac:spMkLst>
        </pc:sp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07T13:11:21.781" v="2942" actId="255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07T12:45:37.845" v="2719" actId="1076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07T13:11:21.781" v="2942" actId="255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07T13:32:52.101" v="3015" actId="1036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mod">
        <pc:chgData name="jaesung" userId="eba24deada9c5843" providerId="LiveId" clId="{2BC64ADA-2E29-4331-AD89-7BC66B9A7B0C}" dt="2023-03-08T11:41:32.400" v="3811" actId="2057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07T14:32:24.382" v="3231" actId="20577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mod">
        <pc:chgData name="jaesung" userId="eba24deada9c5843" providerId="LiveId" clId="{2BC64ADA-2E29-4331-AD89-7BC66B9A7B0C}" dt="2023-03-07T14:35:40.849" v="3245" actId="1076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modSp add mod">
        <pc:chgData name="jaesung" userId="eba24deada9c5843" providerId="LiveId" clId="{2BC64ADA-2E29-4331-AD89-7BC66B9A7B0C}" dt="2023-03-07T15:09:52.661" v="3264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7T15:09:52.661" v="3264" actId="1076"/>
          <ac:picMkLst>
            <pc:docMk/>
            <pc:sldMk cId="1195424855" sldId="273"/>
            <ac:picMk id="4" creationId="{03660530-1078-7AEF-7B5D-AFD6166CD4BC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delSp modSp add mod">
        <pc:chgData name="jaesung" userId="eba24deada9c5843" providerId="LiveId" clId="{2BC64ADA-2E29-4331-AD89-7BC66B9A7B0C}" dt="2023-03-07T14:33:25.082" v="3238" actId="2057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07T14:33:25.082" v="3238" actId="2057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08T11:46:08.548" v="3861" actId="1035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08T11:23:29.654" v="3713" actId="2711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mod">
          <ac:chgData name="jaesung" userId="eba24deada9c5843" providerId="LiveId" clId="{2BC64ADA-2E29-4331-AD89-7BC66B9A7B0C}" dt="2023-03-08T11:36:34.710" v="3802" actId="1076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1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580417"/>
              </p:ext>
            </p:extLst>
          </p:nvPr>
        </p:nvGraphicFramePr>
        <p:xfrm>
          <a:off x="1198905" y="1501963"/>
          <a:ext cx="9794190" cy="4949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730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264730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412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721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각종 센서와 탑재물을 장착한 </a:t>
                      </a:r>
                      <a:r>
                        <a:rPr lang="ko-KR" altLang="en-US" dirty="0" err="1"/>
                        <a:t>드론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CATIA</a:t>
                      </a:r>
                      <a:r>
                        <a:rPr lang="ko-KR" altLang="en-US" dirty="0"/>
                        <a:t>를 활용한 </a:t>
                      </a:r>
                      <a:r>
                        <a:rPr lang="ko-KR" altLang="en-US" dirty="0" err="1"/>
                        <a:t>드론과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탑제체에</a:t>
                      </a:r>
                      <a:r>
                        <a:rPr lang="ko-KR" altLang="en-US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721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소프트웨어어</a:t>
                      </a:r>
                      <a:r>
                        <a:rPr lang="ko-KR" altLang="en-US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드론의</a:t>
                      </a:r>
                      <a:r>
                        <a:rPr lang="ko-KR" altLang="en-US" dirty="0"/>
                        <a:t> 비행 유무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자체 중량과 페이로드 값을 계산하여 비행 유무를 계산한다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Gazebo Simulator</a:t>
                      </a:r>
                      <a:r>
                        <a:rPr lang="ko-KR" altLang="en-US" dirty="0"/>
                        <a:t>를 이용한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</a:t>
                      </a:r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비행전</a:t>
                      </a:r>
                      <a:r>
                        <a:rPr lang="ko-KR" altLang="en-US" dirty="0"/>
                        <a:t> 지형과 탑재물을 장착한 </a:t>
                      </a:r>
                      <a:r>
                        <a:rPr lang="ko-KR" altLang="en-US" dirty="0" err="1"/>
                        <a:t>드론을</a:t>
                      </a:r>
                      <a:r>
                        <a:rPr lang="ko-KR" altLang="en-US" dirty="0"/>
                        <a:t> 시뮬레이션해 본다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드론에</a:t>
                      </a:r>
                      <a:r>
                        <a:rPr lang="ko-KR" altLang="en-US" dirty="0"/>
                        <a:t> 장착물을 </a:t>
                      </a:r>
                      <a:r>
                        <a:rPr lang="ko-KR" altLang="en-US" dirty="0" err="1"/>
                        <a:t>장착후</a:t>
                      </a:r>
                      <a:r>
                        <a:rPr lang="ko-KR" altLang="en-US" dirty="0"/>
                        <a:t>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소프트웨어를 탑재하고 장착물을 탑제한후 실제 비행 테스트를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71;p13">
            <a:extLst>
              <a:ext uri="{FF2B5EF4-FFF2-40B4-BE49-F238E27FC236}">
                <a16:creationId xmlns:a16="http://schemas.microsoft.com/office/drawing/2014/main" id="{3B49E6FE-E7AC-8C77-F151-2303DE2BB966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71;p13">
            <a:extLst>
              <a:ext uri="{FF2B5EF4-FFF2-40B4-BE49-F238E27FC236}">
                <a16:creationId xmlns:a16="http://schemas.microsoft.com/office/drawing/2014/main" id="{AC9FAE58-7974-CBB9-F932-DD2CDBC21ACD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SW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F2B5EC0-295E-3AF5-B63A-34C09BDEDB26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7" name="Google Shape;55;p13">
              <a:extLst>
                <a:ext uri="{FF2B5EF4-FFF2-40B4-BE49-F238E27FC236}">
                  <a16:creationId xmlns:a16="http://schemas.microsoft.com/office/drawing/2014/main" id="{728F0866-CFB4-0610-E637-303E7365DDFB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/>
                <a:t>Ground</a:t>
              </a:r>
              <a:br>
                <a:rPr lang="en-US" altLang="ko" sz="1400" b="1" dirty="0"/>
              </a:br>
              <a:r>
                <a:rPr lang="ko" sz="1400" b="1" dirty="0"/>
                <a:t>Station</a:t>
              </a:r>
              <a:endParaRPr sz="1400" b="1" dirty="0"/>
            </a:p>
          </p:txBody>
        </p:sp>
        <p:sp>
          <p:nvSpPr>
            <p:cNvPr id="11" name="Google Shape;59;p13">
              <a:extLst>
                <a:ext uri="{FF2B5EF4-FFF2-40B4-BE49-F238E27FC236}">
                  <a16:creationId xmlns:a16="http://schemas.microsoft.com/office/drawing/2014/main" id="{BA6C5DE4-913C-4123-755D-D4CA606C1436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12" name="Google Shape;60;p13">
              <a:extLst>
                <a:ext uri="{FF2B5EF4-FFF2-40B4-BE49-F238E27FC236}">
                  <a16:creationId xmlns:a16="http://schemas.microsoft.com/office/drawing/2014/main" id="{C91421D6-BD7F-663E-B411-843E7213A7D6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3" name="Google Shape;61;p13">
              <a:extLst>
                <a:ext uri="{FF2B5EF4-FFF2-40B4-BE49-F238E27FC236}">
                  <a16:creationId xmlns:a16="http://schemas.microsoft.com/office/drawing/2014/main" id="{DD97FD2D-E56B-D882-2FB7-1FE16E7B3315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4" name="Google Shape;62;p13">
              <a:extLst>
                <a:ext uri="{FF2B5EF4-FFF2-40B4-BE49-F238E27FC236}">
                  <a16:creationId xmlns:a16="http://schemas.microsoft.com/office/drawing/2014/main" id="{3C86C82D-E7BE-14E6-653C-9CCA92F3705E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15" name="Google Shape;63;p13">
              <a:extLst>
                <a:ext uri="{FF2B5EF4-FFF2-40B4-BE49-F238E27FC236}">
                  <a16:creationId xmlns:a16="http://schemas.microsoft.com/office/drawing/2014/main" id="{6EBDBE7B-C7FD-D472-C6E0-97746EDB8E8C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16" name="Google Shape;64;p13">
              <a:extLst>
                <a:ext uri="{FF2B5EF4-FFF2-40B4-BE49-F238E27FC236}">
                  <a16:creationId xmlns:a16="http://schemas.microsoft.com/office/drawing/2014/main" id="{684B8804-3628-4D60-8FA1-F7F15EF3AB52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Google Shape;65;p13">
              <a:extLst>
                <a:ext uri="{FF2B5EF4-FFF2-40B4-BE49-F238E27FC236}">
                  <a16:creationId xmlns:a16="http://schemas.microsoft.com/office/drawing/2014/main" id="{E08D92F6-CC26-6E30-8DAE-C7B536DE13B3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18" name="Google Shape;66;p13">
              <a:extLst>
                <a:ext uri="{FF2B5EF4-FFF2-40B4-BE49-F238E27FC236}">
                  <a16:creationId xmlns:a16="http://schemas.microsoft.com/office/drawing/2014/main" id="{8E57D23D-2E20-9084-4A1A-C1244C0BAABC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MAVLink</a:t>
              </a:r>
              <a:endParaRPr sz="9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6773E3C-34FA-C8BA-696B-7EF89A82FA4F}"/>
              </a:ext>
            </a:extLst>
          </p:cNvPr>
          <p:cNvGrpSpPr/>
          <p:nvPr/>
        </p:nvGrpSpPr>
        <p:grpSpPr>
          <a:xfrm>
            <a:off x="2172079" y="1383839"/>
            <a:ext cx="1986841" cy="2481639"/>
            <a:chOff x="1443350" y="2181290"/>
            <a:chExt cx="1810200" cy="2928300"/>
          </a:xfrm>
        </p:grpSpPr>
        <p:sp>
          <p:nvSpPr>
            <p:cNvPr id="6" name="Google Shape;54;p13">
              <a:extLst>
                <a:ext uri="{FF2B5EF4-FFF2-40B4-BE49-F238E27FC236}">
                  <a16:creationId xmlns:a16="http://schemas.microsoft.com/office/drawing/2014/main" id="{F34442F2-398D-09E1-38A5-A0112FFC54B2}"/>
                </a:ext>
              </a:extLst>
            </p:cNvPr>
            <p:cNvSpPr/>
            <p:nvPr/>
          </p:nvSpPr>
          <p:spPr>
            <a:xfrm>
              <a:off x="1443350" y="2181290"/>
              <a:ext cx="1810200" cy="29283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;p13">
              <a:extLst>
                <a:ext uri="{FF2B5EF4-FFF2-40B4-BE49-F238E27FC236}">
                  <a16:creationId xmlns:a16="http://schemas.microsoft.com/office/drawing/2014/main" id="{6FE303ED-BE50-6E5B-CB02-07F6C9A72171}"/>
                </a:ext>
              </a:extLst>
            </p:cNvPr>
            <p:cNvSpPr/>
            <p:nvPr/>
          </p:nvSpPr>
          <p:spPr>
            <a:xfrm>
              <a:off x="1721150" y="3412565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Gazebo</a:t>
              </a:r>
              <a:endParaRPr sz="12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chemeClr val="dk1"/>
                  </a:solidFill>
                </a:rPr>
                <a:t>Simulator</a:t>
              </a: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26" name="Google Shape;74;p13">
              <a:extLst>
                <a:ext uri="{FF2B5EF4-FFF2-40B4-BE49-F238E27FC236}">
                  <a16:creationId xmlns:a16="http://schemas.microsoft.com/office/drawing/2014/main" id="{C26AB999-7147-407A-1D20-CB4F90A49D0F}"/>
                </a:ext>
              </a:extLst>
            </p:cNvPr>
            <p:cNvSpPr/>
            <p:nvPr/>
          </p:nvSpPr>
          <p:spPr>
            <a:xfrm>
              <a:off x="1721150" y="2749328"/>
              <a:ext cx="12546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</a:rPr>
                <a:t>QGroundControl</a:t>
              </a:r>
              <a:endParaRPr sz="1000" b="1">
                <a:solidFill>
                  <a:schemeClr val="dk1"/>
                </a:solidFill>
              </a:endParaRPr>
            </a:p>
          </p:txBody>
        </p:sp>
        <p:sp>
          <p:nvSpPr>
            <p:cNvPr id="29" name="Google Shape;77;p13">
              <a:extLst>
                <a:ext uri="{FF2B5EF4-FFF2-40B4-BE49-F238E27FC236}">
                  <a16:creationId xmlns:a16="http://schemas.microsoft.com/office/drawing/2014/main" id="{BCE90638-B6A8-FEAA-5BDE-3672C24CF413}"/>
                </a:ext>
              </a:extLst>
            </p:cNvPr>
            <p:cNvSpPr/>
            <p:nvPr/>
          </p:nvSpPr>
          <p:spPr>
            <a:xfrm>
              <a:off x="1721150" y="4232690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>
                  <a:solidFill>
                    <a:srgbClr val="999999"/>
                  </a:solidFill>
                </a:rPr>
                <a:t>ROS Kinetic 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30" name="Google Shape;78;p13">
              <a:extLst>
                <a:ext uri="{FF2B5EF4-FFF2-40B4-BE49-F238E27FC236}">
                  <a16:creationId xmlns:a16="http://schemas.microsoft.com/office/drawing/2014/main" id="{6BD5CCB2-DA37-0427-CB79-ABFD6B2B11C9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F6D56DA-8376-9F28-8A9C-C95F4E4F33C0}"/>
              </a:ext>
            </a:extLst>
          </p:cNvPr>
          <p:cNvGrpSpPr/>
          <p:nvPr/>
        </p:nvGrpSpPr>
        <p:grpSpPr>
          <a:xfrm>
            <a:off x="2162200" y="4339466"/>
            <a:ext cx="1986841" cy="1915427"/>
            <a:chOff x="2192086" y="4125363"/>
            <a:chExt cx="1986841" cy="1915427"/>
          </a:xfrm>
        </p:grpSpPr>
        <p:sp>
          <p:nvSpPr>
            <p:cNvPr id="56" name="Google Shape;54;p13">
              <a:extLst>
                <a:ext uri="{FF2B5EF4-FFF2-40B4-BE49-F238E27FC236}">
                  <a16:creationId xmlns:a16="http://schemas.microsoft.com/office/drawing/2014/main" id="{12E2215F-067D-203C-6AB5-B1D6E1580C54}"/>
                </a:ext>
              </a:extLst>
            </p:cNvPr>
            <p:cNvSpPr/>
            <p:nvPr/>
          </p:nvSpPr>
          <p:spPr>
            <a:xfrm>
              <a:off x="2192086" y="4125363"/>
              <a:ext cx="1986841" cy="1915427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;p13">
              <a:extLst>
                <a:ext uri="{FF2B5EF4-FFF2-40B4-BE49-F238E27FC236}">
                  <a16:creationId xmlns:a16="http://schemas.microsoft.com/office/drawing/2014/main" id="{5F96696F-77E7-D4B4-64B9-CCFEE01E30E6}"/>
                </a:ext>
              </a:extLst>
            </p:cNvPr>
            <p:cNvSpPr/>
            <p:nvPr/>
          </p:nvSpPr>
          <p:spPr>
            <a:xfrm>
              <a:off x="2496994" y="5231369"/>
              <a:ext cx="1377025" cy="551682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dk1"/>
                </a:solidFill>
              </a:endParaRPr>
            </a:p>
          </p:txBody>
        </p:sp>
        <p:sp>
          <p:nvSpPr>
            <p:cNvPr id="58" name="Google Shape;74;p13">
              <a:extLst>
                <a:ext uri="{FF2B5EF4-FFF2-40B4-BE49-F238E27FC236}">
                  <a16:creationId xmlns:a16="http://schemas.microsoft.com/office/drawing/2014/main" id="{531184E7-1D06-0F51-0E68-42FE58768843}"/>
                </a:ext>
              </a:extLst>
            </p:cNvPr>
            <p:cNvSpPr/>
            <p:nvPr/>
          </p:nvSpPr>
          <p:spPr>
            <a:xfrm>
              <a:off x="2496994" y="4631441"/>
              <a:ext cx="1377025" cy="409759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1"/>
                </a:solidFill>
              </a:endParaRPr>
            </a:p>
          </p:txBody>
        </p:sp>
        <p:sp>
          <p:nvSpPr>
            <p:cNvPr id="60" name="Google Shape;78;p13">
              <a:extLst>
                <a:ext uri="{FF2B5EF4-FFF2-40B4-BE49-F238E27FC236}">
                  <a16:creationId xmlns:a16="http://schemas.microsoft.com/office/drawing/2014/main" id="{3A8191E2-F6A2-771F-769F-64E437091B54}"/>
                </a:ext>
              </a:extLst>
            </p:cNvPr>
            <p:cNvSpPr txBox="1"/>
            <p:nvPr/>
          </p:nvSpPr>
          <p:spPr>
            <a:xfrm>
              <a:off x="2339601" y="4202223"/>
              <a:ext cx="1672055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/>
                <a:t>Software</a:t>
              </a:r>
              <a:r>
                <a:rPr lang="en-US" altLang="ko" sz="1300" b="1" dirty="0"/>
                <a:t>(Ubuntu)</a:t>
              </a:r>
              <a:endParaRPr sz="1300" b="1" dirty="0"/>
            </a:p>
          </p:txBody>
        </p:sp>
      </p:grpSp>
      <p:sp>
        <p:nvSpPr>
          <p:cNvPr id="19" name="Google Shape;67;p13">
            <a:extLst>
              <a:ext uri="{FF2B5EF4-FFF2-40B4-BE49-F238E27FC236}">
                <a16:creationId xmlns:a16="http://schemas.microsoft.com/office/drawing/2014/main" id="{1F6720AD-98D9-7F43-389B-4DE10E255020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Sensor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gps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20" name="Google Shape;68;p13">
            <a:extLst>
              <a:ext uri="{FF2B5EF4-FFF2-40B4-BE49-F238E27FC236}">
                <a16:creationId xmlns:a16="http://schemas.microsoft.com/office/drawing/2014/main" id="{E04565B5-F2EA-25F4-6490-AC919CC881D9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23" name="Google Shape;71;p13">
            <a:extLst>
              <a:ext uri="{FF2B5EF4-FFF2-40B4-BE49-F238E27FC236}">
                <a16:creationId xmlns:a16="http://schemas.microsoft.com/office/drawing/2014/main" id="{98146F9C-346C-9464-1235-559216CA29DA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80;p13">
            <a:extLst>
              <a:ext uri="{FF2B5EF4-FFF2-40B4-BE49-F238E27FC236}">
                <a16:creationId xmlns:a16="http://schemas.microsoft.com/office/drawing/2014/main" id="{8F62B0C4-B63C-28D6-EC51-A06B59267ED5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33" name="Google Shape;81;p13">
            <a:extLst>
              <a:ext uri="{FF2B5EF4-FFF2-40B4-BE49-F238E27FC236}">
                <a16:creationId xmlns:a16="http://schemas.microsoft.com/office/drawing/2014/main" id="{5CFC8507-79BC-9E6B-F1C2-4F4ED7137059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21" name="Google Shape;69;p13">
            <a:extLst>
              <a:ext uri="{FF2B5EF4-FFF2-40B4-BE49-F238E27FC236}">
                <a16:creationId xmlns:a16="http://schemas.microsoft.com/office/drawing/2014/main" id="{18B54103-1BDB-F3FC-667E-F192E4BA47D8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1" name="Google Shape;79;p13">
            <a:extLst>
              <a:ext uri="{FF2B5EF4-FFF2-40B4-BE49-F238E27FC236}">
                <a16:creationId xmlns:a16="http://schemas.microsoft.com/office/drawing/2014/main" id="{D0D18A59-0BCD-AC50-E738-40DEEDEE6114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390A814-9A19-A904-3CC2-5C776252468B}"/>
              </a:ext>
            </a:extLst>
          </p:cNvPr>
          <p:cNvGrpSpPr/>
          <p:nvPr/>
        </p:nvGrpSpPr>
        <p:grpSpPr>
          <a:xfrm>
            <a:off x="4558141" y="3122334"/>
            <a:ext cx="3270431" cy="2734708"/>
            <a:chOff x="4747353" y="3348040"/>
            <a:chExt cx="3270431" cy="2734708"/>
          </a:xfrm>
        </p:grpSpPr>
        <p:sp>
          <p:nvSpPr>
            <p:cNvPr id="9" name="Google Shape;57;p13">
              <a:extLst>
                <a:ext uri="{FF2B5EF4-FFF2-40B4-BE49-F238E27FC236}">
                  <a16:creationId xmlns:a16="http://schemas.microsoft.com/office/drawing/2014/main" id="{9C1D3533-0857-0685-0899-4CABF936EBEC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 dirty="0">
                  <a:solidFill>
                    <a:schemeClr val="dk1"/>
                  </a:solidFill>
                </a:rPr>
                <a:t>Flight Controller</a:t>
              </a:r>
              <a:endParaRPr lang="en-US" altLang="ko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EB75BC1A-C6C0-57F6-1204-97AD567552F2}"/>
                </a:ext>
              </a:extLst>
            </p:cNvPr>
            <p:cNvSpPr/>
            <p:nvPr/>
          </p:nvSpPr>
          <p:spPr>
            <a:xfrm>
              <a:off x="6750922" y="4008204"/>
              <a:ext cx="1172369" cy="185886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Pixhawk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263151C-4D77-0400-2D22-13E01B4BF619}"/>
                </a:ext>
              </a:extLst>
            </p:cNvPr>
            <p:cNvSpPr/>
            <p:nvPr/>
          </p:nvSpPr>
          <p:spPr>
            <a:xfrm>
              <a:off x="4923631" y="4008205"/>
              <a:ext cx="1172369" cy="185886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Raspberry Pi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Google Shape;60;p13">
              <a:extLst>
                <a:ext uri="{FF2B5EF4-FFF2-40B4-BE49-F238E27FC236}">
                  <a16:creationId xmlns:a16="http://schemas.microsoft.com/office/drawing/2014/main" id="{A7652F69-8CF3-F550-59C8-A57E8AEBB375}"/>
                </a:ext>
              </a:extLst>
            </p:cNvPr>
            <p:cNvCxnSpPr>
              <a:cxnSpLocks/>
              <a:stCxn id="52" idx="1"/>
              <a:endCxn id="53" idx="3"/>
            </p:cNvCxnSpPr>
            <p:nvPr/>
          </p:nvCxnSpPr>
          <p:spPr>
            <a:xfrm flipH="1">
              <a:off x="6096000" y="4937637"/>
              <a:ext cx="65492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3468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pic>
        <p:nvPicPr>
          <p:cNvPr id="3" name="그림 2" descr="운동기이(가) 표시된 사진&#10;&#10;자동 생성된 설명">
            <a:extLst>
              <a:ext uri="{FF2B5EF4-FFF2-40B4-BE49-F238E27FC236}">
                <a16:creationId xmlns:a16="http://schemas.microsoft.com/office/drawing/2014/main" id="{D4ADD2EE-7E29-E658-8BEA-E274DAAA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9" y="1268647"/>
            <a:ext cx="4686465" cy="468646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02FF4E0-4E06-E44E-2074-1F1382F43F4C}"/>
              </a:ext>
            </a:extLst>
          </p:cNvPr>
          <p:cNvCxnSpPr/>
          <p:nvPr/>
        </p:nvCxnSpPr>
        <p:spPr>
          <a:xfrm>
            <a:off x="8088194" y="1754660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54A460-B3A8-3FCB-340A-5A5412CBDE12}"/>
              </a:ext>
            </a:extLst>
          </p:cNvPr>
          <p:cNvSpPr txBox="1"/>
          <p:nvPr/>
        </p:nvSpPr>
        <p:spPr>
          <a:xfrm>
            <a:off x="8215456" y="1869840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Raspberry pi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9D4BCD-138C-CB47-15C0-6F6017B86E81}"/>
              </a:ext>
            </a:extLst>
          </p:cNvPr>
          <p:cNvCxnSpPr/>
          <p:nvPr/>
        </p:nvCxnSpPr>
        <p:spPr>
          <a:xfrm>
            <a:off x="8088194" y="4551768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567C8-91E5-E48A-A60B-69AF5455E727}"/>
              </a:ext>
            </a:extLst>
          </p:cNvPr>
          <p:cNvSpPr txBox="1"/>
          <p:nvPr/>
        </p:nvSpPr>
        <p:spPr>
          <a:xfrm>
            <a:off x="8215456" y="4657521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storbe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light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126g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776161E-0109-4DFC-4BB7-7C6850FBE832}"/>
              </a:ext>
            </a:extLst>
          </p:cNvPr>
          <p:cNvCxnSpPr>
            <a:cxnSpLocks/>
          </p:cNvCxnSpPr>
          <p:nvPr/>
        </p:nvCxnSpPr>
        <p:spPr>
          <a:xfrm>
            <a:off x="3808431" y="1876771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E973A-FCE5-E677-9421-03EBE1032BA9}"/>
              </a:ext>
            </a:extLst>
          </p:cNvPr>
          <p:cNvSpPr txBox="1"/>
          <p:nvPr/>
        </p:nvSpPr>
        <p:spPr>
          <a:xfrm>
            <a:off x="1219200" y="1973099"/>
            <a:ext cx="25892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Pixhwak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Sensor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5ED0D9-ED44-775D-4FB9-7550C7015165}"/>
              </a:ext>
            </a:extLst>
          </p:cNvPr>
          <p:cNvCxnSpPr>
            <a:cxnSpLocks/>
          </p:cNvCxnSpPr>
          <p:nvPr/>
        </p:nvCxnSpPr>
        <p:spPr>
          <a:xfrm>
            <a:off x="3808431" y="4575056"/>
            <a:ext cx="0" cy="89554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CAE720-158B-9DF0-9F90-5EFCC8233C46}"/>
              </a:ext>
            </a:extLst>
          </p:cNvPr>
          <p:cNvSpPr txBox="1"/>
          <p:nvPr/>
        </p:nvSpPr>
        <p:spPr>
          <a:xfrm>
            <a:off x="1960778" y="4671384"/>
            <a:ext cx="18476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Motor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212g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DEE23-39A4-66F2-705B-1910636FA737}"/>
              </a:ext>
            </a:extLst>
          </p:cNvPr>
          <p:cNvSpPr txBox="1"/>
          <p:nvPr/>
        </p:nvSpPr>
        <p:spPr>
          <a:xfrm>
            <a:off x="5095185" y="4793495"/>
            <a:ext cx="1706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Drone</a:t>
            </a:r>
          </a:p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1.3kg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1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BE3ED2-4AB9-1199-0AF6-53A08002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17" y="1495514"/>
            <a:ext cx="8196965" cy="49011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0530-1078-7AEF-7B5D-AFD6166C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484626"/>
            <a:ext cx="3802492" cy="2414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543E27-4633-EEAC-9C31-545419ECF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3946073"/>
            <a:ext cx="3043114" cy="14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</p:spTree>
    <p:extLst>
      <p:ext uri="{BB962C8B-B14F-4D97-AF65-F5344CB8AC3E}">
        <p14:creationId xmlns:p14="http://schemas.microsoft.com/office/powerpoint/2010/main" val="272586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31748" y="1992801"/>
            <a:ext cx="15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교차로 차량 통제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8A7DCE-47C3-344E-A79D-DCD9A99CF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05" y="3579575"/>
            <a:ext cx="1733792" cy="16956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4CBC08-E222-5B3A-6F2C-CBF157801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651" y="3645880"/>
            <a:ext cx="2341657" cy="126677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5216"/>
              </p:ext>
            </p:extLst>
          </p:nvPr>
        </p:nvGraphicFramePr>
        <p:xfrm>
          <a:off x="876000" y="1368000"/>
          <a:ext cx="10440000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  <a:endParaRPr lang="ko-KR" altLang="en-US" dirty="0">
              <a:solidFill>
                <a:srgbClr val="F56D6D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301461"/>
              </p:ext>
            </p:extLst>
          </p:nvPr>
        </p:nvGraphicFramePr>
        <p:xfrm>
          <a:off x="875999" y="1380771"/>
          <a:ext cx="10440001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46634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39147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655165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기업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요구도</a:t>
            </a:r>
          </a:p>
        </p:txBody>
      </p:sp>
    </p:spTree>
    <p:extLst>
      <p:ext uri="{BB962C8B-B14F-4D97-AF65-F5344CB8AC3E}">
        <p14:creationId xmlns:p14="http://schemas.microsoft.com/office/powerpoint/2010/main" val="8899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9A62FD-71BD-5056-6552-99A718A97C98}"/>
              </a:ext>
            </a:extLst>
          </p:cNvPr>
          <p:cNvSpPr/>
          <p:nvPr/>
        </p:nvSpPr>
        <p:spPr>
          <a:xfrm>
            <a:off x="6340811" y="1195512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차량과 거리를 유지하며 전방에서 비행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4C876-3D24-9A41-5BD4-52B1DE5EB146}"/>
              </a:ext>
            </a:extLst>
          </p:cNvPr>
          <p:cNvSpPr/>
          <p:nvPr/>
        </p:nvSpPr>
        <p:spPr>
          <a:xfrm>
            <a:off x="6340811" y="2841323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교차로와 횡단보도에서 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호버링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하며 차량 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962305-EB59-C6F4-0B72-A6C60BE21EFB}"/>
              </a:ext>
            </a:extLst>
          </p:cNvPr>
          <p:cNvSpPr/>
          <p:nvPr/>
        </p:nvSpPr>
        <p:spPr>
          <a:xfrm>
            <a:off x="6340811" y="4487134"/>
            <a:ext cx="5009745" cy="122031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정체시</a:t>
            </a:r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가까운 교차로로 이동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DE3768-61FC-3B2B-F785-3DC276B9B38E}"/>
              </a:ext>
            </a:extLst>
          </p:cNvPr>
          <p:cNvSpPr/>
          <p:nvPr/>
        </p:nvSpPr>
        <p:spPr>
          <a:xfrm>
            <a:off x="841444" y="1760706"/>
            <a:ext cx="4542817" cy="333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단계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754</TotalTime>
  <Words>567</Words>
  <Application>Microsoft Office PowerPoint</Application>
  <PresentationFormat>와이드스크린</PresentationFormat>
  <Paragraphs>236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HY견고딕</vt:lpstr>
      <vt:lpstr>Noto Sans KR Light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Amasis MT Pro Black</vt:lpstr>
      <vt:lpstr>Arial</vt:lpstr>
      <vt:lpstr>Office 테마</vt:lpstr>
      <vt:lpstr>긴급차량 지원  드론 시스템  S                 A                 V                 e                 D</vt:lpstr>
      <vt:lpstr>CONTENTS</vt:lpstr>
      <vt:lpstr>추진 배경</vt:lpstr>
      <vt:lpstr>추진 배경</vt:lpstr>
      <vt:lpstr>과제의 목표</vt:lpstr>
      <vt:lpstr>과제의 목표</vt:lpstr>
      <vt:lpstr>기업 요구도</vt:lpstr>
      <vt:lpstr>개발 내용</vt:lpstr>
      <vt:lpstr>PowerPoint 프레젠테이션</vt:lpstr>
      <vt:lpstr>예상 결과물</vt:lpstr>
      <vt:lpstr>예상 결과물 – SW설계</vt:lpstr>
      <vt:lpstr>예상 결과물 – HW설계</vt:lpstr>
      <vt:lpstr>예상 결과물 – 수학적 분석</vt:lpstr>
      <vt:lpstr>예상 결과물 – 시뮬레이션</vt:lpstr>
      <vt:lpstr>예상 결과물 – 실험 및 제작</vt:lpstr>
      <vt:lpstr>기대 효과</vt:lpstr>
      <vt:lpstr>현실적 제한요소</vt:lpstr>
      <vt:lpstr>팀 구성</vt:lpstr>
      <vt:lpstr>예산 및 일정</vt:lpstr>
      <vt:lpstr>예산 및 일정</vt:lpstr>
      <vt:lpstr>참고 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user</cp:lastModifiedBy>
  <cp:revision>12</cp:revision>
  <dcterms:created xsi:type="dcterms:W3CDTF">2023-03-06T11:56:54Z</dcterms:created>
  <dcterms:modified xsi:type="dcterms:W3CDTF">2023-03-08T15:27:36Z</dcterms:modified>
</cp:coreProperties>
</file>